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82" r:id="rId2"/>
    <p:sldId id="283" r:id="rId3"/>
    <p:sldId id="284" r:id="rId4"/>
    <p:sldId id="287" r:id="rId5"/>
    <p:sldId id="286" r:id="rId6"/>
    <p:sldId id="288" r:id="rId7"/>
    <p:sldId id="289" r:id="rId8"/>
    <p:sldId id="290" r:id="rId9"/>
    <p:sldId id="291" r:id="rId10"/>
    <p:sldId id="292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2" roundtripDataSignature="AMtx7mi7VfRSMrlKt1uGvvsr/vZJsMDt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0ED8267-5FF4-4ABD-9FF8-FC4C9D0AB3EF}">
  <a:tblStyle styleId="{60ED8267-5FF4-4ABD-9FF8-FC4C9D0AB3E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EE9"/>
          </a:solidFill>
        </a:fill>
      </a:tcStyle>
    </a:wholeTbl>
    <a:band1H>
      <a:tcTxStyle/>
      <a:tcStyle>
        <a:tcBdr/>
        <a:fill>
          <a:solidFill>
            <a:srgbClr val="E8DBD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DBD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464E864-A89F-40D5-9E7D-2B8B59D33BA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0"/>
    <p:restoredTop sz="84019" autoAdjust="0"/>
  </p:normalViewPr>
  <p:slideViewPr>
    <p:cSldViewPr snapToGrid="0" snapToObjects="1">
      <p:cViewPr varScale="1">
        <p:scale>
          <a:sx n="96" d="100"/>
          <a:sy n="96" d="100"/>
        </p:scale>
        <p:origin x="14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customschemas.google.com/relationships/presentationmetadata" Target="metadata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Freed" userId="75022fa61a2e6a0f" providerId="LiveId" clId="{B8536537-23EB-47C9-B586-27A9ACC02E81}"/>
    <pc:docChg chg="modSld sldOrd">
      <pc:chgData name="Emily Freed" userId="75022fa61a2e6a0f" providerId="LiveId" clId="{B8536537-23EB-47C9-B586-27A9ACC02E81}" dt="2020-07-07T22:57:46.710" v="168" actId="20577"/>
      <pc:docMkLst>
        <pc:docMk/>
      </pc:docMkLst>
      <pc:sldChg chg="modSp">
        <pc:chgData name="Emily Freed" userId="75022fa61a2e6a0f" providerId="LiveId" clId="{B8536537-23EB-47C9-B586-27A9ACC02E81}" dt="2020-07-07T20:50:36.585" v="0" actId="6549"/>
        <pc:sldMkLst>
          <pc:docMk/>
          <pc:sldMk cId="2905386421" sldId="282"/>
        </pc:sldMkLst>
        <pc:spChg chg="mod">
          <ac:chgData name="Emily Freed" userId="75022fa61a2e6a0f" providerId="LiveId" clId="{B8536537-23EB-47C9-B586-27A9ACC02E81}" dt="2020-07-07T20:50:36.585" v="0" actId="6549"/>
          <ac:spMkLst>
            <pc:docMk/>
            <pc:sldMk cId="2905386421" sldId="282"/>
            <ac:spMk id="2" creationId="{677710A8-9A3F-2F45-B826-09D04DB7EEF6}"/>
          </ac:spMkLst>
        </pc:spChg>
      </pc:sldChg>
      <pc:sldChg chg="addSp modSp modNotesTx">
        <pc:chgData name="Emily Freed" userId="75022fa61a2e6a0f" providerId="LiveId" clId="{B8536537-23EB-47C9-B586-27A9ACC02E81}" dt="2020-07-07T22:56:03.052" v="73" actId="6549"/>
        <pc:sldMkLst>
          <pc:docMk/>
          <pc:sldMk cId="1596787964" sldId="283"/>
        </pc:sldMkLst>
        <pc:spChg chg="mod">
          <ac:chgData name="Emily Freed" userId="75022fa61a2e6a0f" providerId="LiveId" clId="{B8536537-23EB-47C9-B586-27A9ACC02E81}" dt="2020-07-07T20:52:33.214" v="18" actId="1076"/>
          <ac:spMkLst>
            <pc:docMk/>
            <pc:sldMk cId="1596787964" sldId="283"/>
            <ac:spMk id="6" creationId="{FC0C12B4-6455-47DE-817D-D6AD38CE86CF}"/>
          </ac:spMkLst>
        </pc:spChg>
        <pc:spChg chg="mod">
          <ac:chgData name="Emily Freed" userId="75022fa61a2e6a0f" providerId="LiveId" clId="{B8536537-23EB-47C9-B586-27A9ACC02E81}" dt="2020-07-07T22:56:03.052" v="73" actId="6549"/>
          <ac:spMkLst>
            <pc:docMk/>
            <pc:sldMk cId="1596787964" sldId="283"/>
            <ac:spMk id="7" creationId="{4144A5F2-11E2-4444-A29B-87DA3E9AC93B}"/>
          </ac:spMkLst>
        </pc:spChg>
        <pc:picChg chg="mod">
          <ac:chgData name="Emily Freed" userId="75022fa61a2e6a0f" providerId="LiveId" clId="{B8536537-23EB-47C9-B586-27A9ACC02E81}" dt="2020-07-07T21:04:17.404" v="26" actId="1076"/>
          <ac:picMkLst>
            <pc:docMk/>
            <pc:sldMk cId="1596787964" sldId="283"/>
            <ac:picMk id="5" creationId="{274913C0-A18B-4361-967C-A03DC1FF3A3A}"/>
          </ac:picMkLst>
        </pc:picChg>
        <pc:picChg chg="add mod modCrop">
          <ac:chgData name="Emily Freed" userId="75022fa61a2e6a0f" providerId="LiveId" clId="{B8536537-23EB-47C9-B586-27A9ACC02E81}" dt="2020-07-07T21:04:15.430" v="25" actId="1076"/>
          <ac:picMkLst>
            <pc:docMk/>
            <pc:sldMk cId="1596787964" sldId="283"/>
            <ac:picMk id="8" creationId="{F65B1CD3-6ADC-46AB-88A3-4057AC3CD961}"/>
          </ac:picMkLst>
        </pc:picChg>
        <pc:picChg chg="mod">
          <ac:chgData name="Emily Freed" userId="75022fa61a2e6a0f" providerId="LiveId" clId="{B8536537-23EB-47C9-B586-27A9ACC02E81}" dt="2020-07-07T21:04:11.195" v="24" actId="1076"/>
          <ac:picMkLst>
            <pc:docMk/>
            <pc:sldMk cId="1596787964" sldId="283"/>
            <ac:picMk id="1026" creationId="{00000000-0000-0000-0000-000000000000}"/>
          </ac:picMkLst>
        </pc:picChg>
      </pc:sldChg>
      <pc:sldChg chg="modNotesTx">
        <pc:chgData name="Emily Freed" userId="75022fa61a2e6a0f" providerId="LiveId" clId="{B8536537-23EB-47C9-B586-27A9ACC02E81}" dt="2020-07-07T22:55:17.178" v="72" actId="5793"/>
        <pc:sldMkLst>
          <pc:docMk/>
          <pc:sldMk cId="1065275654" sldId="284"/>
        </pc:sldMkLst>
      </pc:sldChg>
      <pc:sldChg chg="modNotesTx">
        <pc:chgData name="Emily Freed" userId="75022fa61a2e6a0f" providerId="LiveId" clId="{B8536537-23EB-47C9-B586-27A9ACC02E81}" dt="2020-07-07T22:54:27.300" v="41" actId="20577"/>
        <pc:sldMkLst>
          <pc:docMk/>
          <pc:sldMk cId="2886492001" sldId="286"/>
        </pc:sldMkLst>
      </pc:sldChg>
      <pc:sldChg chg="ord modNotesTx">
        <pc:chgData name="Emily Freed" userId="75022fa61a2e6a0f" providerId="LiveId" clId="{B8536537-23EB-47C9-B586-27A9ACC02E81}" dt="2020-07-07T22:56:47.301" v="120" actId="20577"/>
        <pc:sldMkLst>
          <pc:docMk/>
          <pc:sldMk cId="3931206788" sldId="287"/>
        </pc:sldMkLst>
      </pc:sldChg>
      <pc:sldChg chg="modSp modNotesTx">
        <pc:chgData name="Emily Freed" userId="75022fa61a2e6a0f" providerId="LiveId" clId="{B8536537-23EB-47C9-B586-27A9ACC02E81}" dt="2020-07-07T22:57:22.485" v="130" actId="20577"/>
        <pc:sldMkLst>
          <pc:docMk/>
          <pc:sldMk cId="3123829135" sldId="288"/>
        </pc:sldMkLst>
        <pc:spChg chg="mod">
          <ac:chgData name="Emily Freed" userId="75022fa61a2e6a0f" providerId="LiveId" clId="{B8536537-23EB-47C9-B586-27A9ACC02E81}" dt="2020-07-07T22:57:22.485" v="130" actId="20577"/>
          <ac:spMkLst>
            <pc:docMk/>
            <pc:sldMk cId="3123829135" sldId="288"/>
            <ac:spMk id="3" creationId="{71388350-C827-40E7-8A55-288AC1F36FA6}"/>
          </ac:spMkLst>
        </pc:spChg>
      </pc:sldChg>
      <pc:sldChg chg="modSp modNotesTx">
        <pc:chgData name="Emily Freed" userId="75022fa61a2e6a0f" providerId="LiveId" clId="{B8536537-23EB-47C9-B586-27A9ACC02E81}" dt="2020-07-07T22:57:46.710" v="168" actId="20577"/>
        <pc:sldMkLst>
          <pc:docMk/>
          <pc:sldMk cId="3030170794" sldId="289"/>
        </pc:sldMkLst>
        <pc:spChg chg="mod">
          <ac:chgData name="Emily Freed" userId="75022fa61a2e6a0f" providerId="LiveId" clId="{B8536537-23EB-47C9-B586-27A9ACC02E81}" dt="2020-07-07T22:57:46.710" v="168" actId="20577"/>
          <ac:spMkLst>
            <pc:docMk/>
            <pc:sldMk cId="3030170794" sldId="289"/>
            <ac:spMk id="3" creationId="{3CBDEF40-7F26-4046-B102-058162AD2FB6}"/>
          </ac:spMkLst>
        </pc:spChg>
      </pc:sldChg>
      <pc:sldChg chg="modNotesTx">
        <pc:chgData name="Emily Freed" userId="75022fa61a2e6a0f" providerId="LiveId" clId="{B8536537-23EB-47C9-B586-27A9ACC02E81}" dt="2020-07-07T22:55:02.069" v="70" actId="20577"/>
        <pc:sldMkLst>
          <pc:docMk/>
          <pc:sldMk cId="3162916246" sldId="2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3993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296151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Emily</a:t>
            </a:r>
          </a:p>
        </p:txBody>
      </p:sp>
    </p:spTree>
    <p:extLst>
      <p:ext uri="{BB962C8B-B14F-4D97-AF65-F5344CB8AC3E}">
        <p14:creationId xmlns:p14="http://schemas.microsoft.com/office/powerpoint/2010/main" val="279409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Jeanne/Emily (get some convos going in the chat/live)</a:t>
            </a:r>
          </a:p>
        </p:txBody>
      </p:sp>
    </p:spTree>
    <p:extLst>
      <p:ext uri="{BB962C8B-B14F-4D97-AF65-F5344CB8AC3E}">
        <p14:creationId xmlns:p14="http://schemas.microsoft.com/office/powerpoint/2010/main" val="4062627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Emily</a:t>
            </a:r>
          </a:p>
        </p:txBody>
      </p:sp>
    </p:spTree>
    <p:extLst>
      <p:ext uri="{BB962C8B-B14F-4D97-AF65-F5344CB8AC3E}">
        <p14:creationId xmlns:p14="http://schemas.microsoft.com/office/powerpoint/2010/main" val="1411606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Emily</a:t>
            </a:r>
          </a:p>
        </p:txBody>
      </p:sp>
    </p:spTree>
    <p:extLst>
      <p:ext uri="{BB962C8B-B14F-4D97-AF65-F5344CB8AC3E}">
        <p14:creationId xmlns:p14="http://schemas.microsoft.com/office/powerpoint/2010/main" val="2568396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Jeanne/Olivia</a:t>
            </a:r>
          </a:p>
        </p:txBody>
      </p:sp>
    </p:spTree>
    <p:extLst>
      <p:ext uri="{BB962C8B-B14F-4D97-AF65-F5344CB8AC3E}">
        <p14:creationId xmlns:p14="http://schemas.microsoft.com/office/powerpoint/2010/main" val="4120183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Emily</a:t>
            </a:r>
          </a:p>
        </p:txBody>
      </p:sp>
    </p:spTree>
    <p:extLst>
      <p:ext uri="{BB962C8B-B14F-4D97-AF65-F5344CB8AC3E}">
        <p14:creationId xmlns:p14="http://schemas.microsoft.com/office/powerpoint/2010/main" val="1003875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26"/>
          <p:cNvPicPr preferRelativeResize="0"/>
          <p:nvPr/>
        </p:nvPicPr>
        <p:blipFill rotWithShape="1">
          <a:blip r:embed="rId2">
            <a:alphaModFix/>
          </a:blip>
          <a:srcRect l="-6" r="52855"/>
          <a:stretch/>
        </p:blipFill>
        <p:spPr>
          <a:xfrm>
            <a:off x="-575739" y="0"/>
            <a:ext cx="12801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latin typeface="Avenir Book" panose="02000503020000020003" pitchFamily="2" charset="0"/>
                <a:ea typeface="Avenir Book" panose="02000503020000020003" pitchFamily="2" charset="0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4" name="Google Shape;14;p2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 i="1">
                <a:latin typeface="Avenir Book" panose="02000503020000020003" pitchFamily="2" charset="0"/>
                <a:ea typeface="Avenir Book" panose="02000503020000020003" pitchFamily="2" charset="0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>
            <a:spLocks noGrp="1"/>
          </p:cNvSpPr>
          <p:nvPr>
            <p:ph type="title"/>
          </p:nvPr>
        </p:nvSpPr>
        <p:spPr>
          <a:xfrm>
            <a:off x="838200" y="441808"/>
            <a:ext cx="10515600" cy="572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lt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17;p27"/>
          <p:cNvSpPr txBox="1">
            <a:spLocks noGrp="1"/>
          </p:cNvSpPr>
          <p:nvPr>
            <p:ph type="body" idx="1"/>
          </p:nvPr>
        </p:nvSpPr>
        <p:spPr>
          <a:xfrm>
            <a:off x="838200" y="116866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venir Book" panose="02000503020000020003" pitchFamily="2" charset="0"/>
                <a:ea typeface="Avenir Book" panose="02000503020000020003" pitchFamily="2" charset="0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29"/>
          <p:cNvPicPr preferRelativeResize="0"/>
          <p:nvPr/>
        </p:nvPicPr>
        <p:blipFill rotWithShape="1">
          <a:blip r:embed="rId2">
            <a:alphaModFix/>
          </a:blip>
          <a:srcRect l="-6" r="52855"/>
          <a:stretch/>
        </p:blipFill>
        <p:spPr>
          <a:xfrm>
            <a:off x="-575739" y="0"/>
            <a:ext cx="12801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9"/>
          <p:cNvSpPr txBox="1">
            <a:spLocks noGrp="1"/>
          </p:cNvSpPr>
          <p:nvPr>
            <p:ph type="title"/>
          </p:nvPr>
        </p:nvSpPr>
        <p:spPr>
          <a:xfrm>
            <a:off x="838200" y="441808"/>
            <a:ext cx="10515600" cy="572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0"/>
          <p:cNvSpPr txBox="1">
            <a:spLocks noGrp="1"/>
          </p:cNvSpPr>
          <p:nvPr>
            <p:ph type="body" idx="1"/>
          </p:nvPr>
        </p:nvSpPr>
        <p:spPr>
          <a:xfrm>
            <a:off x="838200" y="1165237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venir Book" panose="02000503020000020003" pitchFamily="2" charset="0"/>
                <a:ea typeface="Avenir Book" panose="02000503020000020003" pitchFamily="2" charset="0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7" name="Google Shape;27;p30"/>
          <p:cNvSpPr txBox="1">
            <a:spLocks noGrp="1"/>
          </p:cNvSpPr>
          <p:nvPr>
            <p:ph type="body" idx="2"/>
          </p:nvPr>
        </p:nvSpPr>
        <p:spPr>
          <a:xfrm>
            <a:off x="6172200" y="1165237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venir Book" panose="02000503020000020003" pitchFamily="2" charset="0"/>
                <a:ea typeface="Avenir Book" panose="02000503020000020003" pitchFamily="2" charset="0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8" name="Google Shape;28;p30"/>
          <p:cNvSpPr txBox="1">
            <a:spLocks noGrp="1"/>
          </p:cNvSpPr>
          <p:nvPr>
            <p:ph type="title"/>
          </p:nvPr>
        </p:nvSpPr>
        <p:spPr>
          <a:xfrm>
            <a:off x="838200" y="441808"/>
            <a:ext cx="10515600" cy="572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lt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>
            <a:spLocks noGrp="1"/>
          </p:cNvSpPr>
          <p:nvPr>
            <p:ph type="title"/>
          </p:nvPr>
        </p:nvSpPr>
        <p:spPr>
          <a:xfrm>
            <a:off x="839788" y="1557867"/>
            <a:ext cx="3932237" cy="499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33"/>
          <p:cNvSpPr txBox="1">
            <a:spLocks noGrp="1"/>
          </p:cNvSpPr>
          <p:nvPr>
            <p:ph type="body" idx="1"/>
          </p:nvPr>
        </p:nvSpPr>
        <p:spPr>
          <a:xfrm>
            <a:off x="5183188" y="1557867"/>
            <a:ext cx="6172200" cy="4303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629040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4"/>
          <p:cNvSpPr txBox="1">
            <a:spLocks noGrp="1"/>
          </p:cNvSpPr>
          <p:nvPr>
            <p:ph type="title"/>
          </p:nvPr>
        </p:nvSpPr>
        <p:spPr>
          <a:xfrm>
            <a:off x="838200" y="441808"/>
            <a:ext cx="10515600" cy="572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5"/>
          <p:cNvSpPr txBox="1">
            <a:spLocks noGrp="1"/>
          </p:cNvSpPr>
          <p:nvPr>
            <p:ph type="title"/>
          </p:nvPr>
        </p:nvSpPr>
        <p:spPr>
          <a:xfrm rot="5400000">
            <a:off x="7846483" y="2368555"/>
            <a:ext cx="4385734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5"/>
          <p:cNvSpPr txBox="1">
            <a:spLocks noGrp="1"/>
          </p:cNvSpPr>
          <p:nvPr>
            <p:ph type="body" idx="1"/>
          </p:nvPr>
        </p:nvSpPr>
        <p:spPr>
          <a:xfrm rot="5400000">
            <a:off x="2512482" y="-184147"/>
            <a:ext cx="4385735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5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202719" y="5948984"/>
            <a:ext cx="3730760" cy="76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2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0"/>
            <a:ext cx="12192000" cy="147058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23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jsorority.com/services/certificate-request-for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lilly@sigmadeltatau.org" TargetMode="External"/><Relationship Id="rId2" Type="http://schemas.openxmlformats.org/officeDocument/2006/relationships/hyperlink" Target="mailto:sdtemily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vann@sigmadeltatau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710A8-9A3F-2F45-B826-09D04DB7E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9703"/>
            <a:ext cx="9144000" cy="2387600"/>
          </a:xfrm>
        </p:spPr>
        <p:txBody>
          <a:bodyPr/>
          <a:lstStyle/>
          <a:p>
            <a:r>
              <a:rPr lang="en-US" dirty="0"/>
              <a:t>Treasurer Roundtable</a:t>
            </a:r>
            <a:br>
              <a:rPr lang="en-US" dirty="0"/>
            </a:br>
            <a:r>
              <a:rPr lang="en-US" dirty="0"/>
              <a:t>July 7, 2020</a:t>
            </a:r>
            <a:endParaRPr lang="en-US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7C7D5-14DC-144B-82EB-E6EFBB4D3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541" y="3602038"/>
            <a:ext cx="3719743" cy="1655762"/>
          </a:xfrm>
        </p:spPr>
        <p:txBody>
          <a:bodyPr/>
          <a:lstStyle/>
          <a:p>
            <a:r>
              <a:rPr lang="en-US" dirty="0"/>
              <a:t>Emily Freed</a:t>
            </a:r>
          </a:p>
          <a:p>
            <a:r>
              <a:rPr lang="en-US" dirty="0"/>
              <a:t>National </a:t>
            </a:r>
          </a:p>
          <a:p>
            <a:r>
              <a:rPr lang="en-US" dirty="0"/>
              <a:t>Secretary/Treasurer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F1C8D2E-5F68-4551-BC6C-501F31192B88}"/>
              </a:ext>
            </a:extLst>
          </p:cNvPr>
          <p:cNvSpPr txBox="1">
            <a:spLocks/>
          </p:cNvSpPr>
          <p:nvPr/>
        </p:nvSpPr>
        <p:spPr>
          <a:xfrm>
            <a:off x="6992645" y="3602038"/>
            <a:ext cx="3355759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1" u="none" strike="noStrike" cap="none">
                <a:solidFill>
                  <a:schemeClr val="dk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Arial"/>
                <a:sym typeface="Arial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Olivia Vann</a:t>
            </a:r>
          </a:p>
          <a:p>
            <a:r>
              <a:rPr lang="en-US" dirty="0"/>
              <a:t>Finance Coordinator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452667A-E54E-4C70-A238-0652D7790FBF}"/>
              </a:ext>
            </a:extLst>
          </p:cNvPr>
          <p:cNvSpPr txBox="1">
            <a:spLocks/>
          </p:cNvSpPr>
          <p:nvPr/>
        </p:nvSpPr>
        <p:spPr>
          <a:xfrm>
            <a:off x="3820357" y="3602038"/>
            <a:ext cx="3355759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1" u="none" strike="noStrike" cap="none">
                <a:solidFill>
                  <a:schemeClr val="dk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Arial"/>
                <a:sym typeface="Arial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Jeanne Lilly</a:t>
            </a:r>
          </a:p>
          <a:p>
            <a:r>
              <a:rPr lang="en-US" dirty="0"/>
              <a:t>Director of Finance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877F-1BF0-470D-8067-5D6758C136BA}"/>
              </a:ext>
            </a:extLst>
          </p:cNvPr>
          <p:cNvSpPr txBox="1"/>
          <p:nvPr/>
        </p:nvSpPr>
        <p:spPr>
          <a:xfrm>
            <a:off x="4435876" y="3058838"/>
            <a:ext cx="255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dk1"/>
                </a:solidFill>
                <a:latin typeface="Avenir Book" panose="02000503020000020003" pitchFamily="2" charset="0"/>
              </a:rPr>
              <a:t>hosted by:</a:t>
            </a:r>
          </a:p>
        </p:txBody>
      </p:sp>
    </p:spTree>
    <p:extLst>
      <p:ext uri="{BB962C8B-B14F-4D97-AF65-F5344CB8AC3E}">
        <p14:creationId xmlns:p14="http://schemas.microsoft.com/office/powerpoint/2010/main" val="2905386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A9680-56D6-4563-99D2-131C5D12C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74516-444A-4677-9FED-D20C0733F2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Download certificate of insurance:</a:t>
            </a:r>
          </a:p>
          <a:p>
            <a:pPr lvl="1"/>
            <a:r>
              <a:rPr lang="en-US" dirty="0"/>
              <a:t> </a:t>
            </a:r>
            <a:r>
              <a:rPr lang="en-US" altLang="en-US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https://mjsorority.com/services/certificate-request-form/</a:t>
            </a:r>
            <a:endParaRPr lang="en-US" altLang="en-US" dirty="0">
              <a:solidFill>
                <a:schemeClr val="tx1"/>
              </a:solidFill>
            </a:endParaRPr>
          </a:p>
          <a:p>
            <a:pPr marL="5715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1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75F48-5379-0C48-8C2D-A5E2F77F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CC059-79E8-D04D-BD76-D897A961D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21066"/>
            <a:ext cx="3680534" cy="4351338"/>
          </a:xfrm>
        </p:spPr>
        <p:txBody>
          <a:bodyPr/>
          <a:lstStyle/>
          <a:p>
            <a:pPr marL="114300" indent="0">
              <a:buNone/>
            </a:pPr>
            <a:r>
              <a:rPr lang="en-US" sz="1800" b="1" dirty="0"/>
              <a:t>Emily Freed</a:t>
            </a:r>
          </a:p>
          <a:p>
            <a:r>
              <a:rPr lang="en-US" sz="1400" dirty="0"/>
              <a:t>National Secretary/Treasurer</a:t>
            </a:r>
          </a:p>
          <a:p>
            <a:r>
              <a:rPr lang="en-US" sz="1400" dirty="0"/>
              <a:t>Alpha Epsilon, Purdue University</a:t>
            </a:r>
          </a:p>
          <a:p>
            <a:r>
              <a:rPr lang="en-US" sz="1400" dirty="0"/>
              <a:t>15-year volunteer with SDT</a:t>
            </a:r>
          </a:p>
          <a:p>
            <a:r>
              <a:rPr lang="en-US" sz="1400" dirty="0"/>
              <a:t>Stryker Corporation, Kalamazoo MI</a:t>
            </a:r>
          </a:p>
        </p:txBody>
      </p:sp>
      <p:pic>
        <p:nvPicPr>
          <p:cNvPr id="5" name="Picture 4" descr="A person wearing glasses&#10;&#10;Description automatically generated">
            <a:extLst>
              <a:ext uri="{FF2B5EF4-FFF2-40B4-BE49-F238E27FC236}">
                <a16:creationId xmlns:a16="http://schemas.microsoft.com/office/drawing/2014/main" id="{274913C0-A18B-4361-967C-A03DC1FF3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395518" y="4169030"/>
            <a:ext cx="2565897" cy="1928432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C0C12B4-6455-47DE-817D-D6AD38CE86CF}"/>
              </a:ext>
            </a:extLst>
          </p:cNvPr>
          <p:cNvSpPr txBox="1">
            <a:spLocks/>
          </p:cNvSpPr>
          <p:nvPr/>
        </p:nvSpPr>
        <p:spPr>
          <a:xfrm>
            <a:off x="4518734" y="1321066"/>
            <a:ext cx="368053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en-US" sz="1800" b="1" dirty="0"/>
              <a:t>Jeanne Lilly</a:t>
            </a:r>
          </a:p>
          <a:p>
            <a:r>
              <a:rPr lang="en-US" sz="1400" dirty="0"/>
              <a:t>Director of Finance</a:t>
            </a:r>
          </a:p>
          <a:p>
            <a:r>
              <a:rPr lang="en-US" sz="1400" dirty="0"/>
              <a:t>Indiana University</a:t>
            </a:r>
          </a:p>
          <a:p>
            <a:r>
              <a:rPr lang="en-US" sz="1400" dirty="0"/>
              <a:t>1 year @ SDT</a:t>
            </a:r>
          </a:p>
          <a:p>
            <a:r>
              <a:rPr lang="en-US" sz="1400" dirty="0"/>
              <a:t>Indianapolis, IN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144A5F2-11E2-4444-A29B-87DA3E9AC93B}"/>
              </a:ext>
            </a:extLst>
          </p:cNvPr>
          <p:cNvSpPr txBox="1">
            <a:spLocks/>
          </p:cNvSpPr>
          <p:nvPr/>
        </p:nvSpPr>
        <p:spPr>
          <a:xfrm>
            <a:off x="7673268" y="1219400"/>
            <a:ext cx="368053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en-US" sz="1800" b="1" dirty="0"/>
              <a:t>Olivia Vann</a:t>
            </a:r>
          </a:p>
          <a:p>
            <a:r>
              <a:rPr lang="en-US" sz="1400" dirty="0"/>
              <a:t>Finance Coordinator</a:t>
            </a:r>
          </a:p>
          <a:p>
            <a:r>
              <a:rPr lang="en-US" sz="1400" dirty="0"/>
              <a:t>Indiana University, Indianapolis</a:t>
            </a:r>
          </a:p>
          <a:p>
            <a:r>
              <a:rPr lang="en-US" sz="1400" dirty="0"/>
              <a:t>3 years @ SDT</a:t>
            </a:r>
          </a:p>
          <a:p>
            <a:endParaRPr lang="en-US" dirty="0"/>
          </a:p>
        </p:txBody>
      </p:sp>
      <p:pic>
        <p:nvPicPr>
          <p:cNvPr id="1026" name="Picture 2" descr="77a1c2c3-e00f-4720-b8fd-d9cf142eb206@namprd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75" y="3836445"/>
            <a:ext cx="3256720" cy="219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A person sitting on a chair in front of a statue&#10;&#10;Description automatically generated">
            <a:extLst>
              <a:ext uri="{FF2B5EF4-FFF2-40B4-BE49-F238E27FC236}">
                <a16:creationId xmlns:a16="http://schemas.microsoft.com/office/drawing/2014/main" id="{F65B1CD3-6ADC-46AB-88A3-4057AC3CD96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5315"/>
          <a:stretch/>
        </p:blipFill>
        <p:spPr>
          <a:xfrm>
            <a:off x="4868703" y="3850296"/>
            <a:ext cx="2454594" cy="248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8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F3FF3F-ABC4-AD4B-96E6-732C0849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Finances in the time of COVID-19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7246D4-DAD9-CF4D-9942-9B4344932E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Challenging financial picture</a:t>
            </a:r>
          </a:p>
          <a:p>
            <a:pPr lvl="1"/>
            <a:r>
              <a:rPr lang="en-US" dirty="0"/>
              <a:t>Recruitment uncertainty</a:t>
            </a:r>
          </a:p>
          <a:p>
            <a:pPr lvl="1"/>
            <a:r>
              <a:rPr lang="en-US" dirty="0"/>
              <a:t>Expectation of reduced chapter rosters</a:t>
            </a:r>
          </a:p>
          <a:p>
            <a:pPr lvl="2"/>
            <a:r>
              <a:rPr lang="en-US" dirty="0"/>
              <a:t>Return-to-campus plans, financial impact to families</a:t>
            </a:r>
          </a:p>
          <a:p>
            <a:pPr lvl="2"/>
            <a:r>
              <a:rPr lang="en-US" dirty="0"/>
              <a:t>Possibility of wave 2, campus closures</a:t>
            </a:r>
          </a:p>
          <a:p>
            <a:r>
              <a:rPr lang="en-US" dirty="0"/>
              <a:t>Moving forward</a:t>
            </a:r>
          </a:p>
          <a:p>
            <a:pPr lvl="1"/>
            <a:r>
              <a:rPr lang="en-US" dirty="0"/>
              <a:t>Arm our volunteers and chapter leaders with knowledge and tools to help weather this storm</a:t>
            </a:r>
          </a:p>
        </p:txBody>
      </p:sp>
    </p:spTree>
    <p:extLst>
      <p:ext uri="{BB962C8B-B14F-4D97-AF65-F5344CB8AC3E}">
        <p14:creationId xmlns:p14="http://schemas.microsoft.com/office/powerpoint/2010/main" val="106527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3EE8-6416-4EE0-892C-C5CBB2467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things first!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9035B-BECA-4989-BD8B-B70F40FF45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your campus plan for the Fall?</a:t>
            </a:r>
          </a:p>
          <a:p>
            <a:r>
              <a:rPr lang="en-US" dirty="0"/>
              <a:t>What activities/events will be permitted? </a:t>
            </a:r>
          </a:p>
          <a:p>
            <a:r>
              <a:rPr lang="en-US" dirty="0"/>
              <a:t>What “usual” things are a no-go in the current environment?</a:t>
            </a:r>
          </a:p>
          <a:p>
            <a:r>
              <a:rPr lang="en-US" dirty="0"/>
              <a:t>How are your sisters talking about their return?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3120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3CCA0-C882-1940-9B77-ECFBA90C9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Toolkit Resources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0F4BDF-3CF4-4A8B-B803-5940D2351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227" y="1578234"/>
            <a:ext cx="3423529" cy="47666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A19FA8-90FA-4CED-A8C9-F5A80B0017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7991" y="1713391"/>
            <a:ext cx="3705226" cy="43299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C02213-F405-4608-ABCC-162953C2D6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8401" y="5420569"/>
            <a:ext cx="4064108" cy="143743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B8EBCAC-DDC4-4A96-A64E-19B739BA4A63}"/>
              </a:ext>
            </a:extLst>
          </p:cNvPr>
          <p:cNvSpPr txBox="1"/>
          <p:nvPr/>
        </p:nvSpPr>
        <p:spPr>
          <a:xfrm>
            <a:off x="838200" y="902290"/>
            <a:ext cx="3346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Password: SDT$$Fall2020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9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B6689-3F49-44D6-B74D-33C1D852A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88350-C827-40E7-8A55-288AC1F36F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 for 25 – 50% decrease in members</a:t>
            </a:r>
          </a:p>
          <a:p>
            <a:r>
              <a:rPr lang="en-US" dirty="0"/>
              <a:t>Temporary reduction in National and NM fees in effect for Fall 2020 only</a:t>
            </a:r>
          </a:p>
          <a:p>
            <a:r>
              <a:rPr lang="en-US" dirty="0"/>
              <a:t>Local dues need to be adjusted for what your chapter’s specific situation:</a:t>
            </a:r>
          </a:p>
          <a:p>
            <a:pPr lvl="1"/>
            <a:r>
              <a:rPr lang="en-US" dirty="0"/>
              <a:t>Consider reducing “nice to haves”(t-shirts, event swag)</a:t>
            </a:r>
          </a:p>
          <a:p>
            <a:pPr lvl="1"/>
            <a:r>
              <a:rPr lang="en-US" dirty="0"/>
              <a:t>Virtual/hybrid recruitment support needs</a:t>
            </a:r>
          </a:p>
          <a:p>
            <a:pPr lvl="1"/>
            <a:r>
              <a:rPr lang="en-US" dirty="0"/>
              <a:t>Investment in remote experience (communication, training, technology, etc.)</a:t>
            </a:r>
          </a:p>
        </p:txBody>
      </p:sp>
    </p:spTree>
    <p:extLst>
      <p:ext uri="{BB962C8B-B14F-4D97-AF65-F5344CB8AC3E}">
        <p14:creationId xmlns:p14="http://schemas.microsoft.com/office/powerpoint/2010/main" val="312382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3D623-2D11-4EAA-8EDB-EB36A6DA0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Billing &amp; collections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DEF40-7F26-4046-B102-058162AD2F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Rosters must be accurate and submitted via </a:t>
            </a:r>
            <a:r>
              <a:rPr lang="en-US" dirty="0" err="1"/>
              <a:t>ChapterSpot</a:t>
            </a:r>
            <a:r>
              <a:rPr lang="en-US" dirty="0"/>
              <a:t> in a timely manner! 	</a:t>
            </a:r>
          </a:p>
          <a:p>
            <a:pPr lvl="1"/>
            <a:r>
              <a:rPr lang="en-US" dirty="0"/>
              <a:t>Partner with your Secretary/President to get this updated with:</a:t>
            </a:r>
          </a:p>
          <a:p>
            <a:pPr lvl="2"/>
            <a:r>
              <a:rPr lang="en-US" dirty="0"/>
              <a:t>Spring NMs</a:t>
            </a:r>
          </a:p>
          <a:p>
            <a:pPr lvl="2"/>
            <a:r>
              <a:rPr lang="en-US" dirty="0"/>
              <a:t>Abroad sisters</a:t>
            </a:r>
          </a:p>
          <a:p>
            <a:r>
              <a:rPr lang="en-US" dirty="0"/>
              <a:t>National office will bill in August/September</a:t>
            </a:r>
          </a:p>
          <a:p>
            <a:pPr lvl="1"/>
            <a:r>
              <a:rPr lang="en-US" dirty="0"/>
              <a:t>Billing will based on your submitted roster!</a:t>
            </a:r>
          </a:p>
          <a:p>
            <a:pPr lvl="1"/>
            <a:r>
              <a:rPr lang="en-US" dirty="0"/>
              <a:t>Make sure your collection plan starts before then!</a:t>
            </a:r>
          </a:p>
          <a:p>
            <a:r>
              <a:rPr lang="en-US" dirty="0"/>
              <a:t>Additional payment plan guidance and structure is coming!</a:t>
            </a:r>
          </a:p>
        </p:txBody>
      </p:sp>
    </p:spTree>
    <p:extLst>
      <p:ext uri="{BB962C8B-B14F-4D97-AF65-F5344CB8AC3E}">
        <p14:creationId xmlns:p14="http://schemas.microsoft.com/office/powerpoint/2010/main" val="303017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1C926-8AB5-4DF6-9B3E-2230D8DC1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B8226-35DB-4A31-BE6C-852D0296F0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Remember: you need a minimum amount of income to function!</a:t>
            </a:r>
          </a:p>
          <a:p>
            <a:pPr lvl="1"/>
            <a:r>
              <a:rPr lang="en-US" dirty="0"/>
              <a:t>National fees (including insurance)</a:t>
            </a:r>
          </a:p>
          <a:p>
            <a:pPr lvl="1"/>
            <a:r>
              <a:rPr lang="en-US" dirty="0"/>
              <a:t>NPC fees</a:t>
            </a:r>
          </a:p>
          <a:p>
            <a:r>
              <a:rPr lang="en-US" dirty="0"/>
              <a:t>Keep track of your expenses (quarterly financial statements)</a:t>
            </a:r>
          </a:p>
          <a:p>
            <a:r>
              <a:rPr lang="en-US" dirty="0"/>
              <a:t>Housing fees are set by local housing corporation</a:t>
            </a:r>
          </a:p>
          <a:p>
            <a:pPr lvl="1"/>
            <a:r>
              <a:rPr lang="en-US" dirty="0"/>
              <a:t>Now would be a good time to check in with them</a:t>
            </a:r>
          </a:p>
          <a:p>
            <a:r>
              <a:rPr lang="en-US" dirty="0"/>
              <a:t>Check on your local tax return status!</a:t>
            </a:r>
          </a:p>
        </p:txBody>
      </p:sp>
    </p:spTree>
    <p:extLst>
      <p:ext uri="{BB962C8B-B14F-4D97-AF65-F5344CB8AC3E}">
        <p14:creationId xmlns:p14="http://schemas.microsoft.com/office/powerpoint/2010/main" val="3162916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0D445-F82C-44E2-A72C-416B8C9B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8DD0F-F11A-4C19-A18D-5AE807F11C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Freed, </a:t>
            </a:r>
            <a:r>
              <a:rPr lang="en-US" dirty="0">
                <a:hlinkClick r:id="rId2"/>
              </a:rPr>
              <a:t>sdtemily@gmail.com</a:t>
            </a:r>
            <a:endParaRPr lang="en-US" dirty="0"/>
          </a:p>
          <a:p>
            <a:r>
              <a:rPr lang="en-US" dirty="0"/>
              <a:t>Jeanne Lilly, </a:t>
            </a:r>
            <a:r>
              <a:rPr lang="en-US" dirty="0">
                <a:hlinkClick r:id="rId3"/>
              </a:rPr>
              <a:t>jlilly@sigmadeltatau.org</a:t>
            </a:r>
            <a:endParaRPr lang="en-US" dirty="0"/>
          </a:p>
          <a:p>
            <a:r>
              <a:rPr lang="en-US" dirty="0"/>
              <a:t>Olivia Vann, </a:t>
            </a:r>
            <a:r>
              <a:rPr lang="en-US" dirty="0">
                <a:hlinkClick r:id="rId4"/>
              </a:rPr>
              <a:t>ovann@sigmadeltatau.org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65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3E51"/>
      </a:dk1>
      <a:lt1>
        <a:srgbClr val="FFFFFF"/>
      </a:lt1>
      <a:dk2>
        <a:srgbClr val="003E51"/>
      </a:dk2>
      <a:lt2>
        <a:srgbClr val="E7E6E6"/>
      </a:lt2>
      <a:accent1>
        <a:srgbClr val="BE9359"/>
      </a:accent1>
      <a:accent2>
        <a:srgbClr val="57C1E9"/>
      </a:accent2>
      <a:accent3>
        <a:srgbClr val="65503C"/>
      </a:accent3>
      <a:accent4>
        <a:srgbClr val="FFD140"/>
      </a:accent4>
      <a:accent5>
        <a:srgbClr val="EF416D"/>
      </a:accent5>
      <a:accent6>
        <a:srgbClr val="EBCD83"/>
      </a:accent6>
      <a:hlink>
        <a:srgbClr val="BE9359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369</Words>
  <Application>Microsoft Office PowerPoint</Application>
  <PresentationFormat>Widescreen</PresentationFormat>
  <Paragraphs>79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Avenir Book</vt:lpstr>
      <vt:lpstr>Calibri</vt:lpstr>
      <vt:lpstr>Office Theme</vt:lpstr>
      <vt:lpstr>Treasurer Roundtable July 7, 2020</vt:lpstr>
      <vt:lpstr>Introductions</vt:lpstr>
      <vt:lpstr>Finances in the time of COVID-19</vt:lpstr>
      <vt:lpstr>First things first!</vt:lpstr>
      <vt:lpstr>Finance Toolkit Resources  </vt:lpstr>
      <vt:lpstr>Budget</vt:lpstr>
      <vt:lpstr>Billing &amp; collections</vt:lpstr>
      <vt:lpstr>Final thoughts</vt:lpstr>
      <vt:lpstr>Questions?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the Sorority</dc:title>
  <dc:creator>Freed, Emily</dc:creator>
  <cp:lastModifiedBy>Freed, Emily</cp:lastModifiedBy>
  <cp:revision>25</cp:revision>
  <dcterms:modified xsi:type="dcterms:W3CDTF">2020-07-07T22:58:02Z</dcterms:modified>
</cp:coreProperties>
</file>